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FB1FF4F-1C5D-4AA8-91DC-2AD6570DD02A}">
  <a:tblStyle styleId="{5FB1FF4F-1C5D-4AA8-91DC-2AD6570DD02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17483a1cd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17483a1c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17483a1cd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17483a1cd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17483a1cd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17483a1cd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11" Type="http://schemas.openxmlformats.org/officeDocument/2006/relationships/hyperlink" Target="https://docs.google.com/presentation/d/13oYtjehSyzqSgpCiQKsKg6BV0Uo3urEQnvFc3xvFeX0/view" TargetMode="External"/><Relationship Id="rId10" Type="http://schemas.openxmlformats.org/officeDocument/2006/relationships/hyperlink" Target="https://docs.google.com/presentation/d/1N-AgVDBan-nDhrPtf4twRta-nZwv-zP40GWCxjelbcY/view" TargetMode="External"/><Relationship Id="rId9" Type="http://schemas.openxmlformats.org/officeDocument/2006/relationships/hyperlink" Target="https://docs.google.com/presentation/d/1b1ldox1SJ0SHfWfyJcHsL6WRWYlg2D0OWdrgCtcgS94/view" TargetMode="External"/><Relationship Id="rId5" Type="http://schemas.openxmlformats.org/officeDocument/2006/relationships/hyperlink" Target="https://docs.google.com/presentation/d/1N-AgVDBan-nDhrPtf4twRta-nZwv-zP40GWCxjelbcY/view" TargetMode="External"/><Relationship Id="rId6" Type="http://schemas.openxmlformats.org/officeDocument/2006/relationships/hyperlink" Target="https://docs.google.com/presentation/d/1jZRCdwLZ0lmNMSxc0t6ZBM4l220A0dFtHGHXXmOZlGM/view" TargetMode="External"/><Relationship Id="rId7" Type="http://schemas.openxmlformats.org/officeDocument/2006/relationships/hyperlink" Target="https://docs.google.com/presentation/d/10oBS7as66z9TyBWQlt4dsAw31fCNjuJVALq_58oNQBk/view" TargetMode="External"/><Relationship Id="rId8" Type="http://schemas.openxmlformats.org/officeDocument/2006/relationships/hyperlink" Target="https://docs.google.com/presentation/d/1hOP8bLlK6xeUG1T555D2QVj2Qr9azpz4ArlcvkxxnSU/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jZRCdwLZ0lmNMSxc0t6ZBM4l220A0dFtHGHXXmOZlGM/view" TargetMode="External"/><Relationship Id="rId6" Type="http://schemas.openxmlformats.org/officeDocument/2006/relationships/hyperlink" Target="https://youtu.be/dhY65CmhFYg?feature=shared" TargetMode="External"/><Relationship Id="rId7" Type="http://schemas.openxmlformats.org/officeDocument/2006/relationships/hyperlink" Target="https://docs.google.com/presentation/d/10oBS7as66z9TyBWQlt4dsAw31fCNjuJVALq_58oNQBk/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{5FB1FF4F-1C5D-4AA8-91DC-2AD6570DD02A}</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3: Transatlantic Slave Trade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limited public knowledge about the context for the transatlantic slave trade affect our understaning of its global impact?</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Transatlantic Slave Trade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Transatlantic</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Prediction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2 Supporting Questions within the </a:t>
                      </a:r>
                      <a:r>
                        <a:rPr lang="en" sz="1200" u="sng">
                          <a:solidFill>
                            <a:schemeClr val="hlink"/>
                          </a:solidFill>
                          <a:latin typeface="Inter"/>
                          <a:ea typeface="Inter"/>
                          <a:cs typeface="Inter"/>
                          <a:sym typeface="Inter"/>
                          <a:hlinkClick r:id="rId11"/>
                        </a:rPr>
                        <a:t>Unit 3 Inquiry Journal.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3: U</a:t>
                      </a:r>
                      <a:r>
                        <a:rPr lang="en" sz="1200">
                          <a:solidFill>
                            <a:srgbClr val="000000"/>
                          </a:solidFill>
                          <a:latin typeface="Inter"/>
                          <a:ea typeface="Inter"/>
                          <a:cs typeface="Inter"/>
                          <a:sym typeface="Inter"/>
                        </a:rPr>
                        <a:t>nit </a:t>
                      </a:r>
                      <a:r>
                        <a:rPr lang="en" sz="1200">
                          <a:latin typeface="Inter"/>
                          <a:ea typeface="Inter"/>
                          <a:cs typeface="Inter"/>
                          <a:sym typeface="Inter"/>
                        </a:rPr>
                        <a:t>3</a:t>
                      </a:r>
                      <a:r>
                        <a:rPr lang="en" sz="1200">
                          <a:solidFill>
                            <a:srgbClr val="000000"/>
                          </a:solidFill>
                          <a:latin typeface="Inter"/>
                          <a:ea typeface="Inter"/>
                          <a:cs typeface="Inter"/>
                          <a:sym typeface="Inter"/>
                        </a:rPr>
                        <a:t>- </a:t>
                      </a:r>
                      <a:r>
                        <a:rPr lang="en" sz="1200">
                          <a:latin typeface="Inter"/>
                          <a:ea typeface="Inter"/>
                          <a:cs typeface="Inter"/>
                          <a:sym typeface="Inter"/>
                        </a:rPr>
                        <a:t>Topic 2</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3</a:t>
                      </a:r>
                      <a:r>
                        <a:rPr lang="en" sz="1200">
                          <a:solidFill>
                            <a:srgbClr val="000000"/>
                          </a:solidFill>
                          <a:latin typeface="Inter"/>
                          <a:ea typeface="Inter"/>
                          <a:cs typeface="Inter"/>
                          <a:sym typeface="Inter"/>
                        </a:rPr>
                        <a:t>- </a:t>
                      </a:r>
                      <a:r>
                        <a:rPr lang="en" sz="1200">
                          <a:latin typeface="Inter"/>
                          <a:ea typeface="Inter"/>
                          <a:cs typeface="Inter"/>
                          <a:sym typeface="Inter"/>
                        </a:rPr>
                        <a:t>Topic 2</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{5FB1FF4F-1C5D-4AA8-91DC-2AD6570DD02A}</a:tableStyleId>
              </a:tblPr>
              <a:tblGrid>
                <a:gridCol w="1673200"/>
                <a:gridCol w="4057350"/>
                <a:gridCol w="3702950"/>
              </a:tblGrid>
              <a:tr h="1992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3: Transatlantic Slave Trade</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3427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Allow students an opportunity to gain historical background for the transatlantic slave trade with the “What is the Context?” - Transatlantic Slave Trade reading (page 1 of </a:t>
                      </a:r>
                      <a:r>
                        <a:rPr lang="en" sz="1200" u="sng">
                          <a:solidFill>
                            <a:schemeClr val="hlink"/>
                          </a:solidFill>
                          <a:latin typeface="Inter"/>
                          <a:ea typeface="Inter"/>
                          <a:cs typeface="Inter"/>
                          <a:sym typeface="Inter"/>
                          <a:hlinkClick r:id="rId5"/>
                        </a:rPr>
                        <a:t>student worksheet</a:t>
                      </a:r>
                      <a:r>
                        <a:rPr lang="en" sz="1200">
                          <a:solidFill>
                            <a:schemeClr val="dk1"/>
                          </a:solidFill>
                          <a:latin typeface="Inter"/>
                          <a:ea typeface="Inter"/>
                          <a:cs typeface="Inter"/>
                          <a:sym typeface="Inter"/>
                        </a:rPr>
                        <a:t>). Students will answer check for understanding questions as they read. This reading can be done as a class, individually, or in groups.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51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Conduct reading collectively, in small groups, or individually</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and answer the accompanying questions for the contextualization reading</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51650">
                <a:tc rowSpan="2">
                  <a:txBody>
                    <a:bodyPr/>
                    <a:lstStyle/>
                    <a:p>
                      <a:pPr indent="0" lvl="0" marL="0" rtl="0" algn="l">
                        <a:spcBef>
                          <a:spcPts val="0"/>
                        </a:spcBef>
                        <a:spcAft>
                          <a:spcPts val="0"/>
                        </a:spcAft>
                        <a:buNone/>
                      </a:pPr>
                      <a:r>
                        <a:rPr b="1" lang="en" sz="1300">
                          <a:latin typeface="Inter"/>
                          <a:ea typeface="Inter"/>
                          <a:cs typeface="Inter"/>
                          <a:sym typeface="Inter"/>
                        </a:rPr>
                        <a:t>ACTIVITY 3 - </a:t>
                      </a:r>
                      <a:endParaRPr b="1" sz="1300">
                        <a:latin typeface="Inter"/>
                        <a:ea typeface="Inter"/>
                        <a:cs typeface="Inter"/>
                        <a:sym typeface="Inter"/>
                      </a:endParaRPr>
                    </a:p>
                    <a:p>
                      <a:pPr indent="0" lvl="0" marL="0" rtl="0" algn="l">
                        <a:spcBef>
                          <a:spcPts val="0"/>
                        </a:spcBef>
                        <a:spcAft>
                          <a:spcPts val="0"/>
                        </a:spcAft>
                        <a:buNone/>
                      </a:pP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Extend the lesson into the ways that people are still uncovering the stories and details of the transatlantic slave trade with a video. Students will answers questions on page 2 and can follow the transcript on pages 3-4 of the student worksheet.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5165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2-4</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6"/>
                        </a:rPr>
                        <a:t>Play video </a:t>
                      </a:r>
                      <a:r>
                        <a:rPr lang="en" sz="1200">
                          <a:solidFill>
                            <a:srgbClr val="000000"/>
                          </a:solidFill>
                          <a:latin typeface="Inter"/>
                          <a:ea typeface="Inter"/>
                          <a:cs typeface="Inter"/>
                          <a:sym typeface="Inter"/>
                        </a:rPr>
                        <a:t>for students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Discuss questions and provide vocabulary support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Watch video</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worksheet questions</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75165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To end on a reflective note, students will read an excerpt from an article from </a:t>
                      </a:r>
                      <a:r>
                        <a:rPr i="1" lang="en" sz="1200">
                          <a:solidFill>
                            <a:schemeClr val="dk1"/>
                          </a:solidFill>
                          <a:latin typeface="Inter"/>
                          <a:ea typeface="Inter"/>
                          <a:cs typeface="Inter"/>
                          <a:sym typeface="Inter"/>
                        </a:rPr>
                        <a:t>The Guardian. </a:t>
                      </a:r>
                      <a:r>
                        <a:rPr lang="en" sz="1200">
                          <a:solidFill>
                            <a:schemeClr val="dk1"/>
                          </a:solidFill>
                          <a:latin typeface="Inter"/>
                          <a:ea typeface="Inter"/>
                          <a:cs typeface="Inter"/>
                          <a:sym typeface="Inter"/>
                        </a:rPr>
                        <a:t>The </a:t>
                      </a:r>
                      <a:r>
                        <a:rPr lang="en" sz="1200">
                          <a:solidFill>
                            <a:schemeClr val="dk1"/>
                          </a:solidFill>
                          <a:latin typeface="Inter"/>
                          <a:ea typeface="Inter"/>
                          <a:cs typeface="Inter"/>
                          <a:sym typeface="Inter"/>
                        </a:rPr>
                        <a:t>excerpt</a:t>
                      </a:r>
                      <a:r>
                        <a:rPr lang="en" sz="1200">
                          <a:solidFill>
                            <a:schemeClr val="dk1"/>
                          </a:solidFill>
                          <a:latin typeface="Inter"/>
                          <a:ea typeface="Inter"/>
                          <a:cs typeface="Inter"/>
                          <a:sym typeface="Inter"/>
                        </a:rPr>
                        <a:t> discusses a particular ship that was recovered in 2015 and addresses the lack of knowledge about this part of history. Students will complete two questions </a:t>
                      </a:r>
                      <a:r>
                        <a:rPr lang="en" sz="1200">
                          <a:solidFill>
                            <a:schemeClr val="dk1"/>
                          </a:solidFill>
                          <a:latin typeface="Inter"/>
                          <a:ea typeface="Inter"/>
                          <a:cs typeface="Inter"/>
                          <a:sym typeface="Inter"/>
                        </a:rPr>
                        <a:t>through</a:t>
                      </a:r>
                      <a:r>
                        <a:rPr lang="en" sz="1200">
                          <a:solidFill>
                            <a:schemeClr val="dk1"/>
                          </a:solidFill>
                          <a:latin typeface="Inter"/>
                          <a:ea typeface="Inter"/>
                          <a:cs typeface="Inter"/>
                          <a:sym typeface="Inter"/>
                        </a:rPr>
                        <a:t> an </a:t>
                      </a:r>
                      <a:r>
                        <a:rPr lang="en" sz="1200" u="sng">
                          <a:solidFill>
                            <a:schemeClr val="hlink"/>
                          </a:solidFill>
                          <a:latin typeface="Inter"/>
                          <a:ea typeface="Inter"/>
                          <a:cs typeface="Inter"/>
                          <a:sym typeface="Inter"/>
                          <a:hlinkClick r:id="rId7"/>
                        </a:rPr>
                        <a:t>“Exit Ticket.”</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751650">
                <a:tc vMerge="1"/>
                <a:tc>
                  <a:txBody>
                    <a:bodyPr/>
                    <a:lstStyle/>
                    <a:p>
                      <a:pPr indent="0" lvl="0" marL="45720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t>
                      </a:r>
                      <a:r>
                        <a:rPr lang="en" sz="1200">
                          <a:latin typeface="Inter"/>
                          <a:ea typeface="Inter"/>
                          <a:cs typeface="Inter"/>
                          <a:sym typeface="Inter"/>
                        </a:rPr>
                        <a:t>exit ticket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the source aloud with class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answering and class discussion of the three reflection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Follow along with source, reading as teacher directs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Write and discuss answers to the reflection questions, especially question 3</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{5FB1FF4F-1C5D-4AA8-91DC-2AD6570DD02A}</a:tableStyleId>
              </a:tblPr>
              <a:tblGrid>
                <a:gridCol w="1673200"/>
                <a:gridCol w="4057350"/>
                <a:gridCol w="3702950"/>
              </a:tblGrid>
              <a:tr h="195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3: Transatlantic Slave Trade</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131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1000"/>
                        </a:spcAft>
                        <a:buNone/>
                      </a:pPr>
                      <a:r>
                        <a:rPr lang="en" sz="1200">
                          <a:solidFill>
                            <a:schemeClr val="dk1"/>
                          </a:solidFill>
                          <a:latin typeface="Inter"/>
                          <a:ea typeface="Inter"/>
                          <a:cs typeface="Inter"/>
                          <a:sym typeface="Inter"/>
                        </a:rPr>
                        <a:t>2.17 Analyze different forms of engagement and/or resistance of Africans to European traders (e.g., the fight for independence led by Queen Nzinga Mbande), and evaluate the impact of the transatlantic trade of enslaved people on the social fabric of regions, cultures, family structures and populations across Africa.</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131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SENSITIVE CONTENT NOTE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Teaching about slavery is essential to helping students understand the complexities of history, power, race, and resistance. However, it is also a topic that includes traumatic and painful experiences that continue to impact communities today. As educators, it’s important to approach this content with care, accuracy, and cultural sensitivity. Please view resources within the Best Practice Repository for teaching hard history.</a:t>
                      </a:r>
                      <a:endParaRPr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